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5" r:id="rId2"/>
    <p:sldId id="256" r:id="rId3"/>
    <p:sldId id="257" r:id="rId4"/>
    <p:sldId id="258" r:id="rId5"/>
    <p:sldId id="264" r:id="rId6"/>
    <p:sldId id="259" r:id="rId7"/>
    <p:sldId id="263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10"/>
  </p:normalViewPr>
  <p:slideViewPr>
    <p:cSldViewPr snapToGrid="0">
      <p:cViewPr varScale="1">
        <p:scale>
          <a:sx n="76" d="100"/>
          <a:sy n="76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96938-727B-BB43-82F0-05B29EE3EDB8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10C58-D6DA-A54A-A159-104B02EFE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95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0C58-D6DA-A54A-A159-104B02EFE6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0C58-D6DA-A54A-A159-104B02EFE6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31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0C58-D6DA-A54A-A159-104B02EFE6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21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F92F1-A955-CCBC-6D87-81734AED4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02F73-D552-5577-9126-35511BDE2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6D309-2496-62AE-0A81-B20251F7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2951-65C3-8247-B771-CC36B19F2BE7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7F134-EAC7-6B49-7097-989D82528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74424-FFDE-E0FD-685D-9DBE007A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22D5-BCD7-C745-8A62-3ECE2648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07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1DD07-BD3E-67DB-CE3E-0BF3E595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90FCC1-5CB4-D59D-31E4-69F840221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6ECD6-CAF7-8B57-990D-99D9F2335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2951-65C3-8247-B771-CC36B19F2BE7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36F40-1482-72E9-6A4F-C2F6F2F1A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F35C0-AFA8-AB8E-374F-C8CF8A1D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22D5-BCD7-C745-8A62-3ECE2648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19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AC9639-AE5E-E031-86DF-FA213543A3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9E86E-8719-448A-C228-FBCF99000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E170E-800C-E742-C83D-DDCA66E6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2951-65C3-8247-B771-CC36B19F2BE7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53186-535E-315E-7C26-BA07CABC4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40D7B-6B33-03A5-F4B3-530AAB868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22D5-BCD7-C745-8A62-3ECE2648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58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ECA03-12E1-7D90-B059-FCD26362A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70060-0F25-3471-7B3C-279DE8EC5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237A0-8876-B3E1-F82D-85458CD0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2951-65C3-8247-B771-CC36B19F2BE7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9462E-712A-F5DC-B9E6-AAE8021EF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E72E3-6545-3584-2DDA-CC08E47C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22D5-BCD7-C745-8A62-3ECE2648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16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D8136-8A26-6D41-768A-F8567E23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26232-2D13-E2F7-4CF9-B9DD82EC8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F0BFD-2252-F545-4AF8-477A70F7A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2951-65C3-8247-B771-CC36B19F2BE7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DA3A9-8721-CC14-C778-3E1124AB9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A2BF3-5F23-6F38-0219-3799F0EB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22D5-BCD7-C745-8A62-3ECE2648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45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199A1-B300-7B4C-4565-CB085FAD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D6E44-EE40-73DA-5D96-F8D2C2221C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136D1-02B5-09AC-14BE-3B561DE60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7A0B3-2D2B-0CE9-B973-AC4F335BF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2951-65C3-8247-B771-CC36B19F2BE7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25BE8-C9BA-826E-5738-B7D956992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A7DC5-D98D-EA18-7DE7-7380C7CDA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22D5-BCD7-C745-8A62-3ECE2648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7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B3E6-6164-CAE1-871B-1782A2860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9B65C-D439-9101-6625-AD048548B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E5520-08C0-6A1F-BE27-71108C8A8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895DE-E1EA-88F5-68E2-0F3A9BFE40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D4C00D-0157-F2D8-DE09-8EBB0420C5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69EA6D-5E88-9721-0A47-919B3952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2951-65C3-8247-B771-CC36B19F2BE7}" type="datetimeFigureOut">
              <a:rPr lang="en-US" smtClean="0"/>
              <a:t>5/5/25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89BFB7-5F6C-B316-7730-51294316A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557EC-FCA5-54A3-8970-53844C56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22D5-BCD7-C745-8A62-3ECE2648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06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7404D-ED07-64DF-8D70-C9648504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8860A9-7563-E11D-AC35-DF936333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2951-65C3-8247-B771-CC36B19F2BE7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18BB6-C519-3255-0192-8006E670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B57BA-8518-E7AD-98FC-3FA768972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22D5-BCD7-C745-8A62-3ECE2648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35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67C321-0E9E-0288-9876-582687B38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2951-65C3-8247-B771-CC36B19F2BE7}" type="datetimeFigureOut">
              <a:rPr lang="en-US" smtClean="0"/>
              <a:t>5/5/25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82D7E5-FB1C-3D22-0BFE-1966E905E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9435C-E86B-4879-9B55-6DB5A6033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22D5-BCD7-C745-8A62-3ECE2648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1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621CC-13AE-FE36-3493-55EC2806A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6229E-67AA-9AA4-3E9D-30AC71962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5F7B2-F4AF-C8E3-26A6-CBD1A32AF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EC25C-4DD6-CAAD-E66C-B65867E95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2951-65C3-8247-B771-CC36B19F2BE7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6110E-9ECF-8454-80A1-3DEB4D96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B68AC-3737-C9D0-C4EA-739187089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22D5-BCD7-C745-8A62-3ECE2648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00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378A8-0274-5B7E-16C5-1A476BEDC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167647-4703-C5E9-0B7E-6721879756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83566-50C0-911E-0440-C5671E655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1AF35-506F-692B-92FF-F7E288E84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2951-65C3-8247-B771-CC36B19F2BE7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9166D-49E1-B704-7957-F0AD604D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35D55-2430-B976-6E17-21A48198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C22D5-BCD7-C745-8A62-3ECE2648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70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EDF994-DDD0-5D08-7057-B8EC88B76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654C3-8DB8-87D8-1D14-02F0BA6C9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13727-8469-5D8E-1E86-9904FC9AE6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022951-65C3-8247-B771-CC36B19F2BE7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DCED1-A598-9235-0939-A1D0DCF89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C75B9-2FF4-C208-2678-EABEB57AE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6C22D5-BCD7-C745-8A62-3ECE2648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18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B4A59-1C71-2FE3-A9E3-792D624C8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between GWAS </a:t>
            </a:r>
            <a:r>
              <a:rPr lang="en-US" dirty="0" err="1"/>
              <a:t>sumstats</a:t>
            </a:r>
            <a:r>
              <a:rPr lang="en-US" dirty="0"/>
              <a:t> and </a:t>
            </a:r>
            <a:r>
              <a:rPr lang="en-US" dirty="0" err="1"/>
              <a:t>Finemapping</a:t>
            </a:r>
            <a:r>
              <a:rPr lang="en-US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E09FD-C3F2-1A18-9B1A-CBD1006BD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The pseudo-Manhattan plot includes only variants within the 95% credible set, with the x-axis representing chromosome and variant position, and the y-axis indicating the posterior inclusion probability (PIP). A reference line was drawn at PIP = 0.1.</a:t>
            </a:r>
          </a:p>
          <a:p>
            <a:r>
              <a:rPr lang="en-US" dirty="0"/>
              <a:t>2. In parallel, a genome-wide Manhattan plot based on raw GWAS summary statistics includes a Bonferroni-corrected significance threshold.</a:t>
            </a:r>
          </a:p>
          <a:p>
            <a:r>
              <a:rPr lang="en-US" dirty="0"/>
              <a:t>3. The two plots reveal consistent signals at the block level across all traits, providing support for the quality of the fine-mapping results.</a:t>
            </a:r>
          </a:p>
        </p:txBody>
      </p:sp>
    </p:spTree>
    <p:extLst>
      <p:ext uri="{BB962C8B-B14F-4D97-AF65-F5344CB8AC3E}">
        <p14:creationId xmlns:p14="http://schemas.microsoft.com/office/powerpoint/2010/main" val="112833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6545-B87D-6686-198B-0D5E77E1A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581836" cy="1173957"/>
          </a:xfrm>
        </p:spPr>
        <p:txBody>
          <a:bodyPr/>
          <a:lstStyle/>
          <a:p>
            <a:r>
              <a:rPr lang="en-US" dirty="0"/>
              <a:t>AD1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42E58-FDE8-A5F3-7C3A-85420B8B61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graph showing a number of columns&#10;&#10;AI-generated content may be incorrect.">
            <a:extLst>
              <a:ext uri="{FF2B5EF4-FFF2-40B4-BE49-F238E27FC236}">
                <a16:creationId xmlns:a16="http://schemas.microsoft.com/office/drawing/2014/main" id="{5687C5C8-9579-D16F-8B7F-08C3FF18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4982"/>
            <a:ext cx="7772400" cy="3331028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C15F90EA-2AA8-791D-4D2C-433D14628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8179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AD83990-F3E2-803D-422F-1B81C8E0FDBF}"/>
              </a:ext>
            </a:extLst>
          </p:cNvPr>
          <p:cNvGrpSpPr/>
          <p:nvPr/>
        </p:nvGrpSpPr>
        <p:grpSpPr>
          <a:xfrm>
            <a:off x="2209800" y="3255962"/>
            <a:ext cx="8069923" cy="3331028"/>
            <a:chOff x="2209800" y="3255962"/>
            <a:chExt cx="8069923" cy="3331028"/>
          </a:xfrm>
        </p:grpSpPr>
        <p:pic>
          <p:nvPicPr>
            <p:cNvPr id="11" name="Picture 10" descr="A graph with red and blue dots&#10;&#10;AI-generated content may be incorrect.">
              <a:extLst>
                <a:ext uri="{FF2B5EF4-FFF2-40B4-BE49-F238E27FC236}">
                  <a16:creationId xmlns:a16="http://schemas.microsoft.com/office/drawing/2014/main" id="{9C45A2D9-16FB-BCAD-CBAF-398B54A8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9800" y="3255962"/>
              <a:ext cx="7772400" cy="333102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F088D9-DC10-CF83-F1B6-BCD81A01B85B}"/>
                </a:ext>
              </a:extLst>
            </p:cNvPr>
            <p:cNvSpPr txBox="1"/>
            <p:nvPr/>
          </p:nvSpPr>
          <p:spPr>
            <a:xfrm>
              <a:off x="6534365" y="4129837"/>
              <a:ext cx="86302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chr10_130017190_130891275</a:t>
              </a:r>
              <a:endParaRPr lang="en-US" sz="1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B903B2-E253-705D-64DC-E9A14A6D7AA7}"/>
                </a:ext>
              </a:extLst>
            </p:cNvPr>
            <p:cNvSpPr txBox="1"/>
            <p:nvPr/>
          </p:nvSpPr>
          <p:spPr>
            <a:xfrm>
              <a:off x="7058346" y="5059806"/>
              <a:ext cx="8630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u="none" strike="noStrike" kern="1200" dirty="0">
                  <a:solidFill>
                    <a:srgbClr val="000000"/>
                  </a:solidFill>
                  <a:effectLst/>
                  <a:latin typeface="Aptos" panose="020B0004020202020204" pitchFamily="34" charset="0"/>
                </a:rPr>
                <a:t>chr11_30037956_32009579</a:t>
              </a:r>
              <a:endParaRPr lang="en-US" sz="1000" b="0" i="0" u="none" strike="noStrike" dirty="0">
                <a:effectLst/>
                <a:latin typeface="Arial" panose="020B0604020202020204" pitchFamily="34" charset="0"/>
              </a:endParaRPr>
            </a:p>
            <a:p>
              <a:endParaRPr lang="en-US" sz="1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8E3B9E-EF29-6E04-9401-993B6AE504AD}"/>
                </a:ext>
              </a:extLst>
            </p:cNvPr>
            <p:cNvSpPr txBox="1"/>
            <p:nvPr/>
          </p:nvSpPr>
          <p:spPr>
            <a:xfrm>
              <a:off x="4702140" y="4505808"/>
              <a:ext cx="86302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chr9_116251953_117124386</a:t>
              </a:r>
              <a:endParaRPr lang="en-US" sz="1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C2FC63-1714-B70E-FD27-967B63F45023}"/>
                </a:ext>
              </a:extLst>
            </p:cNvPr>
            <p:cNvSpPr txBox="1"/>
            <p:nvPr/>
          </p:nvSpPr>
          <p:spPr>
            <a:xfrm>
              <a:off x="3246635" y="5047736"/>
              <a:ext cx="76970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chr8_41148214_42617647</a:t>
              </a:r>
              <a:endParaRPr lang="en-US" sz="1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0E9D04-362B-5E39-69BE-839F4F643452}"/>
                </a:ext>
              </a:extLst>
            </p:cNvPr>
            <p:cNvSpPr txBox="1"/>
            <p:nvPr/>
          </p:nvSpPr>
          <p:spPr>
            <a:xfrm>
              <a:off x="2796285" y="4593107"/>
              <a:ext cx="6250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chr1_50179506_54277735</a:t>
              </a:r>
              <a:endParaRPr lang="en-US" sz="1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85ACBA-14EE-F003-4638-2F0AC50AA53E}"/>
                </a:ext>
              </a:extLst>
            </p:cNvPr>
            <p:cNvSpPr txBox="1"/>
            <p:nvPr/>
          </p:nvSpPr>
          <p:spPr>
            <a:xfrm>
              <a:off x="7921376" y="4074921"/>
              <a:ext cx="86303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chr14_56126490_58669547 &amp; chr14_58669547_61213190</a:t>
              </a:r>
              <a:endParaRPr lang="en-US" sz="10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2AAA12-F446-160D-6BBF-0D9FF7589F0A}"/>
                </a:ext>
              </a:extLst>
            </p:cNvPr>
            <p:cNvSpPr txBox="1"/>
            <p:nvPr/>
          </p:nvSpPr>
          <p:spPr>
            <a:xfrm>
              <a:off x="8921395" y="4683835"/>
              <a:ext cx="80652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chr17_69532703_70743921</a:t>
              </a:r>
              <a:endParaRPr lang="en-US" sz="1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484B98-0F61-04C8-84D9-B9CE5E6A9F79}"/>
                </a:ext>
              </a:extLst>
            </p:cNvPr>
            <p:cNvSpPr txBox="1"/>
            <p:nvPr/>
          </p:nvSpPr>
          <p:spPr>
            <a:xfrm>
              <a:off x="9416693" y="3975949"/>
              <a:ext cx="86303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chr19_12408772_15537337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0183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57605-AFE6-88BC-CADC-396C1BFB5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EE98-0F79-24AD-6262-2C73B7C7D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581836" cy="1173957"/>
          </a:xfrm>
        </p:spPr>
        <p:txBody>
          <a:bodyPr/>
          <a:lstStyle/>
          <a:p>
            <a:r>
              <a:rPr lang="en-US" dirty="0"/>
              <a:t>AD2</a:t>
            </a:r>
          </a:p>
        </p:txBody>
      </p:sp>
      <p:pic>
        <p:nvPicPr>
          <p:cNvPr id="5" name="Picture 4" descr="A graph showing a number of data&#10;&#10;AI-generated content may be incorrect.">
            <a:extLst>
              <a:ext uri="{FF2B5EF4-FFF2-40B4-BE49-F238E27FC236}">
                <a16:creationId xmlns:a16="http://schemas.microsoft.com/office/drawing/2014/main" id="{D02460F7-27E6-B883-351D-942E20015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333102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3C50080-F837-03EB-7B99-9E123D04ED55}"/>
              </a:ext>
            </a:extLst>
          </p:cNvPr>
          <p:cNvGrpSpPr/>
          <p:nvPr/>
        </p:nvGrpSpPr>
        <p:grpSpPr>
          <a:xfrm>
            <a:off x="2209800" y="3175970"/>
            <a:ext cx="7834900" cy="3486086"/>
            <a:chOff x="2209800" y="3175970"/>
            <a:chExt cx="7834900" cy="3486086"/>
          </a:xfrm>
        </p:grpSpPr>
        <p:pic>
          <p:nvPicPr>
            <p:cNvPr id="11" name="Picture 10" descr="A graph showing a number of dots&#10;&#10;AI-generated content may be incorrect.">
              <a:extLst>
                <a:ext uri="{FF2B5EF4-FFF2-40B4-BE49-F238E27FC236}">
                  <a16:creationId xmlns:a16="http://schemas.microsoft.com/office/drawing/2014/main" id="{3063F10E-A73B-2B70-B2B0-56EFDE40E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3331028"/>
              <a:ext cx="7772400" cy="333102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75268A-192C-2AC9-2FC4-15A3C5694471}"/>
                </a:ext>
              </a:extLst>
            </p:cNvPr>
            <p:cNvSpPr txBox="1"/>
            <p:nvPr/>
          </p:nvSpPr>
          <p:spPr>
            <a:xfrm>
              <a:off x="2917861" y="4037744"/>
              <a:ext cx="5445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chr4_20819487_22317731</a:t>
              </a:r>
              <a:endParaRPr lang="en-US" sz="1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87407F-6F04-656F-966D-0B156EF2799B}"/>
                </a:ext>
              </a:extLst>
            </p:cNvPr>
            <p:cNvSpPr txBox="1"/>
            <p:nvPr/>
          </p:nvSpPr>
          <p:spPr>
            <a:xfrm>
              <a:off x="4005209" y="4703852"/>
              <a:ext cx="7311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chr6_122787546_128506682</a:t>
              </a:r>
              <a:endParaRPr lang="en-US" sz="1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44A55F-1BB6-B9DE-3016-C505C5CE68D7}"/>
                </a:ext>
              </a:extLst>
            </p:cNvPr>
            <p:cNvSpPr txBox="1"/>
            <p:nvPr/>
          </p:nvSpPr>
          <p:spPr>
            <a:xfrm>
              <a:off x="5019353" y="4293748"/>
              <a:ext cx="7311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chr9_116251953_117124386</a:t>
              </a:r>
              <a:endParaRPr lang="en-US" sz="1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D3BCB5-455B-0073-AE4C-9CE085C372E3}"/>
                </a:ext>
              </a:extLst>
            </p:cNvPr>
            <p:cNvSpPr txBox="1"/>
            <p:nvPr/>
          </p:nvSpPr>
          <p:spPr>
            <a:xfrm>
              <a:off x="5412767" y="4899518"/>
              <a:ext cx="7311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chr9_87677148_89739207</a:t>
              </a:r>
              <a:endParaRPr lang="en-US" sz="1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3BD28C-4602-5AEE-A832-B4676D252133}"/>
                </a:ext>
              </a:extLst>
            </p:cNvPr>
            <p:cNvSpPr txBox="1"/>
            <p:nvPr/>
          </p:nvSpPr>
          <p:spPr>
            <a:xfrm>
              <a:off x="5987266" y="4980851"/>
              <a:ext cx="54453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chr11_46916060_49936088</a:t>
              </a:r>
              <a:endParaRPr lang="en-US" sz="1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08E716-FE39-0AFB-64DE-6AFBD00E3324}"/>
                </a:ext>
              </a:extLst>
            </p:cNvPr>
            <p:cNvSpPr txBox="1"/>
            <p:nvPr/>
          </p:nvSpPr>
          <p:spPr>
            <a:xfrm>
              <a:off x="6078876" y="3862861"/>
              <a:ext cx="54453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chr12_30570684_32921536</a:t>
              </a:r>
              <a:endParaRPr lang="en-US" sz="1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9FC0CD-E323-E159-CF84-1B579B54B722}"/>
                </a:ext>
              </a:extLst>
            </p:cNvPr>
            <p:cNvSpPr txBox="1"/>
            <p:nvPr/>
          </p:nvSpPr>
          <p:spPr>
            <a:xfrm>
              <a:off x="6407221" y="3175970"/>
              <a:ext cx="54453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chr12_3219245_4882038</a:t>
              </a:r>
              <a:endParaRPr lang="en-US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D64005-96E2-A094-73C0-98234F5F20F7}"/>
                </a:ext>
              </a:extLst>
            </p:cNvPr>
            <p:cNvSpPr txBox="1"/>
            <p:nvPr/>
          </p:nvSpPr>
          <p:spPr>
            <a:xfrm>
              <a:off x="6735566" y="3862861"/>
              <a:ext cx="54453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chr12_3219245_4882038</a:t>
              </a:r>
              <a:endParaRPr lang="en-US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4F8A12-2A66-ED52-86F6-1EE26C6609D5}"/>
                </a:ext>
              </a:extLst>
            </p:cNvPr>
            <p:cNvSpPr txBox="1"/>
            <p:nvPr/>
          </p:nvSpPr>
          <p:spPr>
            <a:xfrm>
              <a:off x="7249273" y="4175819"/>
              <a:ext cx="764569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chr12_115165608_117668628</a:t>
              </a:r>
              <a:endParaRPr 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F6BBB3-860A-9B2B-E760-74C0A1651EBE}"/>
                </a:ext>
              </a:extLst>
            </p:cNvPr>
            <p:cNvSpPr txBox="1"/>
            <p:nvPr/>
          </p:nvSpPr>
          <p:spPr>
            <a:xfrm>
              <a:off x="7742432" y="5453516"/>
              <a:ext cx="764569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chr13_35472583_36923754</a:t>
              </a:r>
              <a:endParaRPr lang="en-US" sz="1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443416-C3CB-4D48-EB4E-7545CA11E6A9}"/>
                </a:ext>
              </a:extLst>
            </p:cNvPr>
            <p:cNvSpPr txBox="1"/>
            <p:nvPr/>
          </p:nvSpPr>
          <p:spPr>
            <a:xfrm>
              <a:off x="8760430" y="4345520"/>
              <a:ext cx="764569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chr15_97384023_99087254</a:t>
              </a:r>
              <a:endParaRPr lang="en-US" sz="10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FDF6C8F-ED70-3C6D-5063-C8361EC7C1A0}"/>
                </a:ext>
              </a:extLst>
            </p:cNvPr>
            <p:cNvSpPr txBox="1"/>
            <p:nvPr/>
          </p:nvSpPr>
          <p:spPr>
            <a:xfrm>
              <a:off x="9280131" y="5411738"/>
              <a:ext cx="764569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chr20_32060775_36429279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79182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58FFE-5792-013E-2CD4-0E212464F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E1180-26E2-9D57-9CEB-36DB2C9EE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581836" cy="1173957"/>
          </a:xfrm>
        </p:spPr>
        <p:txBody>
          <a:bodyPr>
            <a:normAutofit/>
          </a:bodyPr>
          <a:lstStyle/>
          <a:p>
            <a:r>
              <a:rPr lang="en-US" dirty="0"/>
              <a:t>Aging1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997342-E493-AE93-7B5B-22D54CC6BC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graph showing the number of objects&#10;&#10;AI-generated content may be incorrect.">
            <a:extLst>
              <a:ext uri="{FF2B5EF4-FFF2-40B4-BE49-F238E27FC236}">
                <a16:creationId xmlns:a16="http://schemas.microsoft.com/office/drawing/2014/main" id="{123858CA-996D-6760-1F01-66AA7E58B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7972"/>
            <a:ext cx="7772400" cy="3331028"/>
          </a:xfrm>
          <a:prstGeom prst="rect">
            <a:avLst/>
          </a:prstGeom>
        </p:spPr>
      </p:pic>
      <p:pic>
        <p:nvPicPr>
          <p:cNvPr id="10" name="Picture 9" descr="A graph showing a number of numbers&#10;&#10;AI-generated content may be incorrect.">
            <a:extLst>
              <a:ext uri="{FF2B5EF4-FFF2-40B4-BE49-F238E27FC236}">
                <a16:creationId xmlns:a16="http://schemas.microsoft.com/office/drawing/2014/main" id="{D34BEEF2-9AE7-AF95-8E68-2A5B1816D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526972"/>
            <a:ext cx="7772400" cy="3331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09981-D2AB-F20C-B6BE-0EF18BADFEA8}"/>
              </a:ext>
            </a:extLst>
          </p:cNvPr>
          <p:cNvSpPr txBox="1"/>
          <p:nvPr/>
        </p:nvSpPr>
        <p:spPr>
          <a:xfrm>
            <a:off x="2815118" y="4664467"/>
            <a:ext cx="4726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effectLst/>
                <a:latin typeface="system-ui"/>
              </a:rPr>
              <a:t>chr1_2888443_4320284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5FA10B-B41B-4B53-6960-6067FB307BFC}"/>
              </a:ext>
            </a:extLst>
          </p:cNvPr>
          <p:cNvSpPr txBox="1"/>
          <p:nvPr/>
        </p:nvSpPr>
        <p:spPr>
          <a:xfrm>
            <a:off x="3873358" y="5332866"/>
            <a:ext cx="472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effectLst/>
                <a:latin typeface="system-ui"/>
              </a:rPr>
              <a:t>chr4_81722770_83364947</a:t>
            </a:r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F717F2-DF50-D6AA-5429-4F77678A5B69}"/>
              </a:ext>
            </a:extLst>
          </p:cNvPr>
          <p:cNvSpPr txBox="1"/>
          <p:nvPr/>
        </p:nvSpPr>
        <p:spPr>
          <a:xfrm>
            <a:off x="3400746" y="5192486"/>
            <a:ext cx="472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effectLst/>
                <a:latin typeface="system-ui"/>
              </a:rPr>
              <a:t>chr4_55420021_58069173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289358-54AA-1D93-5D8E-8FFFA225860D}"/>
              </a:ext>
            </a:extLst>
          </p:cNvPr>
          <p:cNvSpPr txBox="1"/>
          <p:nvPr/>
        </p:nvSpPr>
        <p:spPr>
          <a:xfrm>
            <a:off x="4030038" y="4429919"/>
            <a:ext cx="5933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effectLst/>
                <a:latin typeface="system-ui"/>
              </a:rPr>
              <a:t>chr5_11875_982414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77481-80E6-1F98-806D-B018BD9F0554}"/>
              </a:ext>
            </a:extLst>
          </p:cNvPr>
          <p:cNvSpPr txBox="1"/>
          <p:nvPr/>
        </p:nvSpPr>
        <p:spPr>
          <a:xfrm>
            <a:off x="5620820" y="5690042"/>
            <a:ext cx="71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effectLst/>
                <a:latin typeface="system-ui"/>
              </a:rPr>
              <a:t>chr6_122787546_128506682</a:t>
            </a:r>
            <a:endParaRPr 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A720C6-8FDE-02CD-A494-4A8C005A1F96}"/>
              </a:ext>
            </a:extLst>
          </p:cNvPr>
          <p:cNvSpPr txBox="1"/>
          <p:nvPr/>
        </p:nvSpPr>
        <p:spPr>
          <a:xfrm>
            <a:off x="6291422" y="5217071"/>
            <a:ext cx="581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effectLst/>
                <a:latin typeface="system-ui"/>
              </a:rPr>
              <a:t>chr8_48677154_50550619</a:t>
            </a:r>
            <a:endParaRPr 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822402-6D0C-4C30-B9E8-0A236E1E20E8}"/>
              </a:ext>
            </a:extLst>
          </p:cNvPr>
          <p:cNvSpPr txBox="1"/>
          <p:nvPr/>
        </p:nvSpPr>
        <p:spPr>
          <a:xfrm>
            <a:off x="6860140" y="4941465"/>
            <a:ext cx="4426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effectLst/>
                <a:latin typeface="system-ui"/>
              </a:rPr>
              <a:t>chr8_81104029_82815761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467980-8359-0E12-2E22-1AE816708EA9}"/>
              </a:ext>
            </a:extLst>
          </p:cNvPr>
          <p:cNvSpPr txBox="1"/>
          <p:nvPr/>
        </p:nvSpPr>
        <p:spPr>
          <a:xfrm>
            <a:off x="7266396" y="5095353"/>
            <a:ext cx="5548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effectLst/>
                <a:latin typeface="system-ui"/>
              </a:rPr>
              <a:t>chr10_23053090_24429720</a:t>
            </a:r>
            <a:endParaRPr 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F7D5C8-C49A-FE4F-997F-B92D4118F5A5}"/>
              </a:ext>
            </a:extLst>
          </p:cNvPr>
          <p:cNvSpPr txBox="1"/>
          <p:nvPr/>
        </p:nvSpPr>
        <p:spPr>
          <a:xfrm>
            <a:off x="7913668" y="4110469"/>
            <a:ext cx="7044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effectLst/>
                <a:latin typeface="system-ui"/>
              </a:rPr>
              <a:t>chr14_53697988_56126490</a:t>
            </a:r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F486DB-B8DD-477B-A677-EE937BE107C4}"/>
              </a:ext>
            </a:extLst>
          </p:cNvPr>
          <p:cNvSpPr txBox="1"/>
          <p:nvPr/>
        </p:nvSpPr>
        <p:spPr>
          <a:xfrm>
            <a:off x="8339617" y="5521100"/>
            <a:ext cx="7044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effectLst/>
                <a:latin typeface="system-ui"/>
              </a:rPr>
              <a:t>chr14_90480460_92293029</a:t>
            </a:r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C13074-D67F-89C0-62DA-F8C6AE4D583F}"/>
              </a:ext>
            </a:extLst>
          </p:cNvPr>
          <p:cNvSpPr txBox="1"/>
          <p:nvPr/>
        </p:nvSpPr>
        <p:spPr>
          <a:xfrm>
            <a:off x="8901700" y="5747550"/>
            <a:ext cx="7044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effectLst/>
                <a:latin typeface="system-ui"/>
              </a:rPr>
              <a:t>chr16_24006835_25479836</a:t>
            </a:r>
            <a:endParaRPr 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C85EF-6B8F-F8EB-E9F6-F5D82BC5312C}"/>
              </a:ext>
            </a:extLst>
          </p:cNvPr>
          <p:cNvSpPr txBox="1"/>
          <p:nvPr/>
        </p:nvSpPr>
        <p:spPr>
          <a:xfrm>
            <a:off x="9629988" y="5931150"/>
            <a:ext cx="7044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effectLst/>
                <a:latin typeface="system-ui"/>
              </a:rPr>
              <a:t>chr20_25046442_32060775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233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ACEBF-71DE-7E74-0811-113497BA5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SuSiE</a:t>
            </a:r>
            <a:r>
              <a:rPr lang="en-US" sz="3200" dirty="0"/>
              <a:t> PIP plot for Aging1 , </a:t>
            </a:r>
            <a:r>
              <a:rPr lang="en-US" sz="3200" b="0" i="0" dirty="0">
                <a:effectLst/>
                <a:latin typeface="system-ui"/>
              </a:rPr>
              <a:t>chr14_53697988_56126490</a:t>
            </a:r>
            <a:r>
              <a:rPr lang="en-US" sz="3200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C4B3B4-A00F-0A34-4427-31361EB1D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855" y="1234185"/>
            <a:ext cx="6578802" cy="56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48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96526-C111-4E68-64EA-BA8FF5443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7931-7506-76C1-E807-8B06535F3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581836" cy="1173957"/>
          </a:xfrm>
        </p:spPr>
        <p:txBody>
          <a:bodyPr/>
          <a:lstStyle/>
          <a:p>
            <a:r>
              <a:rPr lang="en-US" dirty="0"/>
              <a:t>Aging2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559018-C72E-8016-893C-BD50F04B40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graph showing the number of numbers&#10;&#10;AI-generated content may be incorrect.">
            <a:extLst>
              <a:ext uri="{FF2B5EF4-FFF2-40B4-BE49-F238E27FC236}">
                <a16:creationId xmlns:a16="http://schemas.microsoft.com/office/drawing/2014/main" id="{877636A2-1771-3A73-FDC2-5C79ECCAA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000" y="0"/>
            <a:ext cx="7772400" cy="333102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4C80A82-6067-4FEE-F7EB-A23772302557}"/>
              </a:ext>
            </a:extLst>
          </p:cNvPr>
          <p:cNvGrpSpPr/>
          <p:nvPr/>
        </p:nvGrpSpPr>
        <p:grpSpPr>
          <a:xfrm>
            <a:off x="2309000" y="3143126"/>
            <a:ext cx="7772400" cy="3443864"/>
            <a:chOff x="2309000" y="3143126"/>
            <a:chExt cx="7772400" cy="3443864"/>
          </a:xfrm>
        </p:grpSpPr>
        <p:pic>
          <p:nvPicPr>
            <p:cNvPr id="8" name="Picture 7" descr="A graph showing a number of points&#10;&#10;AI-generated content may be incorrect.">
              <a:extLst>
                <a:ext uri="{FF2B5EF4-FFF2-40B4-BE49-F238E27FC236}">
                  <a16:creationId xmlns:a16="http://schemas.microsoft.com/office/drawing/2014/main" id="{BAE794B8-CBA6-AC51-BEDA-D67958FD4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9000" y="3255962"/>
              <a:ext cx="7772400" cy="333102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7EC3A0-AFBD-1A31-DADD-EE4E9ADD2E30}"/>
                </a:ext>
              </a:extLst>
            </p:cNvPr>
            <p:cNvSpPr txBox="1"/>
            <p:nvPr/>
          </p:nvSpPr>
          <p:spPr>
            <a:xfrm>
              <a:off x="2978727" y="4743446"/>
              <a:ext cx="4987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chr5_81766514_84011262</a:t>
              </a:r>
              <a:endParaRPr lang="en-US" sz="1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42D9C3-3B58-9FB6-527C-989D5243367C}"/>
                </a:ext>
              </a:extLst>
            </p:cNvPr>
            <p:cNvSpPr txBox="1"/>
            <p:nvPr/>
          </p:nvSpPr>
          <p:spPr>
            <a:xfrm>
              <a:off x="3477490" y="3727783"/>
              <a:ext cx="4987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chr5_149895776_152257891</a:t>
              </a:r>
              <a:endParaRPr 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8CFACD-A6B3-3F53-637B-3F41A982A375}"/>
                </a:ext>
              </a:extLst>
            </p:cNvPr>
            <p:cNvSpPr txBox="1"/>
            <p:nvPr/>
          </p:nvSpPr>
          <p:spPr>
            <a:xfrm>
              <a:off x="4368890" y="5568452"/>
              <a:ext cx="632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chr6_122787546_128506682</a:t>
              </a:r>
              <a:endParaRPr lang="en-US" sz="1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D5DC36-F518-3DDA-4A0D-F70992B8D32D}"/>
                </a:ext>
              </a:extLst>
            </p:cNvPr>
            <p:cNvSpPr txBox="1"/>
            <p:nvPr/>
          </p:nvSpPr>
          <p:spPr>
            <a:xfrm>
              <a:off x="4828443" y="3819564"/>
              <a:ext cx="632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chr7_6928965_7769511</a:t>
              </a:r>
              <a:endParaRPr lang="en-US" sz="1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74DFFE-1D1B-4448-CD98-734C8CB03411}"/>
                </a:ext>
              </a:extLst>
            </p:cNvPr>
            <p:cNvSpPr txBox="1"/>
            <p:nvPr/>
          </p:nvSpPr>
          <p:spPr>
            <a:xfrm>
              <a:off x="5779700" y="4470548"/>
              <a:ext cx="4987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chr9_87677148_89739207</a:t>
              </a:r>
              <a:endParaRPr lang="en-US" sz="1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AEF0E2-292B-1F87-BF72-16CDD125B5F3}"/>
                </a:ext>
              </a:extLst>
            </p:cNvPr>
            <p:cNvSpPr txBox="1"/>
            <p:nvPr/>
          </p:nvSpPr>
          <p:spPr>
            <a:xfrm>
              <a:off x="6232196" y="4284695"/>
              <a:ext cx="4987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chr9_116251953_117124386</a:t>
              </a:r>
              <a:endParaRPr lang="en-US" sz="1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130B83-BD49-C0D9-BF35-4B8E1F986669}"/>
                </a:ext>
              </a:extLst>
            </p:cNvPr>
            <p:cNvSpPr txBox="1"/>
            <p:nvPr/>
          </p:nvSpPr>
          <p:spPr>
            <a:xfrm>
              <a:off x="7203189" y="5254264"/>
              <a:ext cx="4987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chr10_123788803_125506866</a:t>
              </a:r>
              <a:endParaRPr lang="en-US" sz="1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5C164F-85B1-91C9-77EC-9ACC18CEBB3E}"/>
                </a:ext>
              </a:extLst>
            </p:cNvPr>
            <p:cNvSpPr txBox="1"/>
            <p:nvPr/>
          </p:nvSpPr>
          <p:spPr>
            <a:xfrm>
              <a:off x="8678565" y="3526973"/>
              <a:ext cx="4987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chr12_115165608_117668628</a:t>
              </a:r>
              <a:endParaRPr lang="en-US" sz="1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C98157-8343-22F8-1D55-4FC855543DDB}"/>
                </a:ext>
              </a:extLst>
            </p:cNvPr>
            <p:cNvSpPr txBox="1"/>
            <p:nvPr/>
          </p:nvSpPr>
          <p:spPr>
            <a:xfrm>
              <a:off x="8082819" y="3143126"/>
              <a:ext cx="4987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chr12_61991992_65677087</a:t>
              </a:r>
              <a:endParaRPr lang="en-US" sz="1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2A7CE5-422A-1D33-9EEE-05341B02A76A}"/>
                </a:ext>
              </a:extLst>
            </p:cNvPr>
            <p:cNvSpPr txBox="1"/>
            <p:nvPr/>
          </p:nvSpPr>
          <p:spPr>
            <a:xfrm>
              <a:off x="7487073" y="3406093"/>
              <a:ext cx="49876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chr12_3219245_4882038</a:t>
              </a:r>
              <a:endParaRPr lang="en-US" sz="1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B81E48-E428-849B-8BF9-E37A699FBAF4}"/>
                </a:ext>
              </a:extLst>
            </p:cNvPr>
            <p:cNvSpPr txBox="1"/>
            <p:nvPr/>
          </p:nvSpPr>
          <p:spPr>
            <a:xfrm>
              <a:off x="9470493" y="4158789"/>
              <a:ext cx="4987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chr16_76023784_77705911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5354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0B0EF-3822-AD51-E0EE-2B249E848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94BB8-EBCA-7E5E-6016-71CBC94E8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581836" cy="1173957"/>
          </a:xfrm>
        </p:spPr>
        <p:txBody>
          <a:bodyPr/>
          <a:lstStyle/>
          <a:p>
            <a:r>
              <a:rPr lang="en-US" dirty="0"/>
              <a:t>Aging3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4EB1E-58EF-D1A7-7F0C-B0C0EA65D3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graph showing the number of bars&#10;&#10;AI-generated content may be incorrect.">
            <a:extLst>
              <a:ext uri="{FF2B5EF4-FFF2-40B4-BE49-F238E27FC236}">
                <a16:creationId xmlns:a16="http://schemas.microsoft.com/office/drawing/2014/main" id="{50BED3EC-EAD4-F7C3-3382-108AE32FF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847" y="0"/>
            <a:ext cx="8003400" cy="343002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1368130-6D08-8960-DDC1-FA834B359AFA}"/>
              </a:ext>
            </a:extLst>
          </p:cNvPr>
          <p:cNvGrpSpPr/>
          <p:nvPr/>
        </p:nvGrpSpPr>
        <p:grpSpPr>
          <a:xfrm>
            <a:off x="2317847" y="3526972"/>
            <a:ext cx="7864750" cy="3331028"/>
            <a:chOff x="2317847" y="3526972"/>
            <a:chExt cx="7864750" cy="33310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708ED0D-2C91-8D07-853B-8BBA3428A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7847" y="3526972"/>
              <a:ext cx="7772400" cy="333102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69BA8E-8089-FCB1-E181-C8D3D54EF91D}"/>
                </a:ext>
              </a:extLst>
            </p:cNvPr>
            <p:cNvSpPr txBox="1"/>
            <p:nvPr/>
          </p:nvSpPr>
          <p:spPr>
            <a:xfrm>
              <a:off x="2937164" y="4172825"/>
              <a:ext cx="4433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chr1_214114077_215979204</a:t>
              </a:r>
              <a:endParaRPr lang="en-US" sz="1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E6E767-394C-6BD2-5ECB-CA6C7BEEE5D2}"/>
                </a:ext>
              </a:extLst>
            </p:cNvPr>
            <p:cNvSpPr txBox="1"/>
            <p:nvPr/>
          </p:nvSpPr>
          <p:spPr>
            <a:xfrm>
              <a:off x="3325090" y="5369162"/>
              <a:ext cx="44334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chr2_3926189_5567778</a:t>
              </a:r>
              <a:endParaRPr 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7877C3-E098-CBCA-C14F-9324D0F57B17}"/>
                </a:ext>
              </a:extLst>
            </p:cNvPr>
            <p:cNvSpPr txBox="1"/>
            <p:nvPr/>
          </p:nvSpPr>
          <p:spPr>
            <a:xfrm>
              <a:off x="4197927" y="5703957"/>
              <a:ext cx="5777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chr7_118713025_122731183</a:t>
              </a:r>
              <a:endParaRPr lang="en-US" sz="1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93D20A-0EDE-FA0C-99F2-D49898C4006F}"/>
                </a:ext>
              </a:extLst>
            </p:cNvPr>
            <p:cNvSpPr txBox="1"/>
            <p:nvPr/>
          </p:nvSpPr>
          <p:spPr>
            <a:xfrm>
              <a:off x="5559093" y="5523050"/>
              <a:ext cx="5777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chr9_84834158_86412165</a:t>
              </a:r>
              <a:endParaRPr lang="en-US" sz="1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BA7072-353B-4789-4234-6B090A7479DF}"/>
                </a:ext>
              </a:extLst>
            </p:cNvPr>
            <p:cNvSpPr txBox="1"/>
            <p:nvPr/>
          </p:nvSpPr>
          <p:spPr>
            <a:xfrm>
              <a:off x="6463504" y="5446106"/>
              <a:ext cx="5777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chr12_61991992_65677087</a:t>
              </a:r>
              <a:endParaRPr lang="en-US" sz="1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1428DA-52B2-EC21-82C6-66AA9210282B}"/>
                </a:ext>
              </a:extLst>
            </p:cNvPr>
            <p:cNvSpPr txBox="1"/>
            <p:nvPr/>
          </p:nvSpPr>
          <p:spPr>
            <a:xfrm>
              <a:off x="7722335" y="5676938"/>
              <a:ext cx="7824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chr13_108056156_109536072</a:t>
              </a:r>
              <a:endParaRPr lang="en-US" sz="1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538216-2EFB-7AFA-043B-46A79A4D6B80}"/>
                </a:ext>
              </a:extLst>
            </p:cNvPr>
            <p:cNvSpPr txBox="1"/>
            <p:nvPr/>
          </p:nvSpPr>
          <p:spPr>
            <a:xfrm>
              <a:off x="8457840" y="5531283"/>
              <a:ext cx="4433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chr14_58669547_61213190</a:t>
              </a:r>
              <a:endParaRPr lang="en-US" sz="1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7F77B9-EC47-7A4D-04A3-727B81F29306}"/>
                </a:ext>
              </a:extLst>
            </p:cNvPr>
            <p:cNvSpPr txBox="1"/>
            <p:nvPr/>
          </p:nvSpPr>
          <p:spPr>
            <a:xfrm>
              <a:off x="8901185" y="5257800"/>
              <a:ext cx="6168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chr19_12408772_15537337</a:t>
              </a:r>
              <a:endParaRPr lang="en-US" sz="1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35351D-A3A8-D7C0-CEC0-0F92F0AF1D19}"/>
                </a:ext>
              </a:extLst>
            </p:cNvPr>
            <p:cNvSpPr txBox="1"/>
            <p:nvPr/>
          </p:nvSpPr>
          <p:spPr>
            <a:xfrm>
              <a:off x="9565709" y="4201804"/>
              <a:ext cx="6168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chr20_40697409_42726168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563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797D7-227E-5EB4-CC60-3BB0B179F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CB9F-21B1-EB63-CA4C-DBF5D783C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581836" cy="1173957"/>
          </a:xfrm>
        </p:spPr>
        <p:txBody>
          <a:bodyPr/>
          <a:lstStyle/>
          <a:p>
            <a:r>
              <a:rPr lang="en-US" dirty="0"/>
              <a:t>Aging4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3B2CB-2B3B-868B-43EC-CC37174144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graph showing the amount of liquid in the bottle&#10;&#10;AI-generated content may be incorrect.">
            <a:extLst>
              <a:ext uri="{FF2B5EF4-FFF2-40B4-BE49-F238E27FC236}">
                <a16:creationId xmlns:a16="http://schemas.microsoft.com/office/drawing/2014/main" id="{26A5E40B-CF93-9672-632A-B4B654982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836" y="271010"/>
            <a:ext cx="7772400" cy="333102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619823E-5375-36F4-D757-4FC0D2C15659}"/>
              </a:ext>
            </a:extLst>
          </p:cNvPr>
          <p:cNvGrpSpPr/>
          <p:nvPr/>
        </p:nvGrpSpPr>
        <p:grpSpPr>
          <a:xfrm>
            <a:off x="2506894" y="3526972"/>
            <a:ext cx="7772400" cy="3331028"/>
            <a:chOff x="2506894" y="3526972"/>
            <a:chExt cx="7772400" cy="33310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D6934F-F08E-EF69-A42D-E89163AD1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6894" y="3526972"/>
              <a:ext cx="7772400" cy="33310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F63228-22A1-5E83-171D-D06F174BA604}"/>
                </a:ext>
              </a:extLst>
            </p:cNvPr>
            <p:cNvSpPr txBox="1"/>
            <p:nvPr/>
          </p:nvSpPr>
          <p:spPr>
            <a:xfrm>
              <a:off x="4357017" y="5158593"/>
              <a:ext cx="51386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chr1_214114077_215979204</a:t>
              </a:r>
              <a:endParaRPr 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E0537D-B166-43F4-3B46-574E842A947A}"/>
                </a:ext>
              </a:extLst>
            </p:cNvPr>
            <p:cNvSpPr txBox="1"/>
            <p:nvPr/>
          </p:nvSpPr>
          <p:spPr>
            <a:xfrm>
              <a:off x="3165060" y="5332866"/>
              <a:ext cx="56539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chr1_63330290_66474395</a:t>
              </a:r>
              <a:endParaRPr 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3D4288-208B-7FF9-DEA5-BAE333C56C7D}"/>
                </a:ext>
              </a:extLst>
            </p:cNvPr>
            <p:cNvSpPr txBox="1"/>
            <p:nvPr/>
          </p:nvSpPr>
          <p:spPr>
            <a:xfrm>
              <a:off x="4870882" y="4471092"/>
              <a:ext cx="51386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chr1_233234629_234364329</a:t>
              </a:r>
              <a:endParaRPr lang="en-US" sz="1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5C80B6-78A0-2530-A9DC-695A2EEBA62F}"/>
                </a:ext>
              </a:extLst>
            </p:cNvPr>
            <p:cNvSpPr txBox="1"/>
            <p:nvPr/>
          </p:nvSpPr>
          <p:spPr>
            <a:xfrm>
              <a:off x="5296405" y="3873048"/>
              <a:ext cx="56539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chr3_45108216_47545024</a:t>
              </a:r>
              <a:endParaRPr lang="en-US" sz="1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7F70B0-06D6-9371-211F-682FC15C3C95}"/>
                </a:ext>
              </a:extLst>
            </p:cNvPr>
            <p:cNvSpPr txBox="1"/>
            <p:nvPr/>
          </p:nvSpPr>
          <p:spPr>
            <a:xfrm>
              <a:off x="5827703" y="4826913"/>
              <a:ext cx="56539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chr6_43914875_45129743</a:t>
              </a:r>
              <a:endParaRPr lang="en-US" sz="1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5D6710-9C48-88B9-0135-69F09D2CD98A}"/>
                </a:ext>
              </a:extLst>
            </p:cNvPr>
            <p:cNvSpPr txBox="1"/>
            <p:nvPr/>
          </p:nvSpPr>
          <p:spPr>
            <a:xfrm>
              <a:off x="6333862" y="5158593"/>
              <a:ext cx="56539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chr7_38565649_41703696</a:t>
              </a:r>
              <a:endParaRPr lang="en-US" sz="1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D158E2-6420-8523-0188-3A2C3CEA1834}"/>
                </a:ext>
              </a:extLst>
            </p:cNvPr>
            <p:cNvSpPr txBox="1"/>
            <p:nvPr/>
          </p:nvSpPr>
          <p:spPr>
            <a:xfrm>
              <a:off x="6937039" y="4296076"/>
              <a:ext cx="56539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chr7_101733715_103940775</a:t>
              </a:r>
              <a:endParaRPr lang="en-US" sz="1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08EA40-0F04-55F7-F094-2356907D7660}"/>
                </a:ext>
              </a:extLst>
            </p:cNvPr>
            <p:cNvSpPr txBox="1"/>
            <p:nvPr/>
          </p:nvSpPr>
          <p:spPr>
            <a:xfrm>
              <a:off x="6673864" y="5686808"/>
              <a:ext cx="4507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chr7_41703696_43119648</a:t>
              </a:r>
              <a:endParaRPr lang="en-US" sz="1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6CFD18-D21E-22EC-1909-2E663C819943}"/>
                </a:ext>
              </a:extLst>
            </p:cNvPr>
            <p:cNvSpPr txBox="1"/>
            <p:nvPr/>
          </p:nvSpPr>
          <p:spPr>
            <a:xfrm>
              <a:off x="7882147" y="4303935"/>
              <a:ext cx="56539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chr10_109887976_113830418</a:t>
              </a:r>
              <a:endParaRPr lang="en-US" sz="1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A5A242-8057-710E-3DEF-34B71D462AAF}"/>
                </a:ext>
              </a:extLst>
            </p:cNvPr>
            <p:cNvSpPr txBox="1"/>
            <p:nvPr/>
          </p:nvSpPr>
          <p:spPr>
            <a:xfrm>
              <a:off x="8472461" y="5332866"/>
              <a:ext cx="56539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chr11_30037956_32009579</a:t>
              </a:r>
              <a:endParaRPr lang="en-US" sz="1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A8A7F1-67C5-7A22-B629-1A833835ADBC}"/>
                </a:ext>
              </a:extLst>
            </p:cNvPr>
            <p:cNvSpPr txBox="1"/>
            <p:nvPr/>
          </p:nvSpPr>
          <p:spPr>
            <a:xfrm>
              <a:off x="8918434" y="4901979"/>
              <a:ext cx="7666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chr15_38036498_39914612</a:t>
              </a:r>
              <a:endParaRPr lang="en-US" sz="1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A2C136-47C3-E6DA-9033-5F120F9C4FA3}"/>
                </a:ext>
              </a:extLst>
            </p:cNvPr>
            <p:cNvSpPr txBox="1"/>
            <p:nvPr/>
          </p:nvSpPr>
          <p:spPr>
            <a:xfrm>
              <a:off x="9512620" y="5503902"/>
              <a:ext cx="7666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chr16_51830934_54306975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397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8F28D-7F66-EAB1-37AD-2E56C4D09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0E54C-27FB-FB0C-DE95-0B6E0F334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581836" cy="1173957"/>
          </a:xfrm>
        </p:spPr>
        <p:txBody>
          <a:bodyPr/>
          <a:lstStyle/>
          <a:p>
            <a:r>
              <a:rPr lang="en-US" dirty="0"/>
              <a:t>Aging5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D9C62-362B-3E30-040A-3F3117DC3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graph showing a number of red and blue bars&#10;&#10;AI-generated content may be incorrect.">
            <a:extLst>
              <a:ext uri="{FF2B5EF4-FFF2-40B4-BE49-F238E27FC236}">
                <a16:creationId xmlns:a16="http://schemas.microsoft.com/office/drawing/2014/main" id="{7EF0F073-54CA-6EA0-9552-F352628F6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147" y="97972"/>
            <a:ext cx="7772400" cy="333102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2D66B0A-28D6-388D-58AF-D8C282BA1AD1}"/>
              </a:ext>
            </a:extLst>
          </p:cNvPr>
          <p:cNvGrpSpPr/>
          <p:nvPr/>
        </p:nvGrpSpPr>
        <p:grpSpPr>
          <a:xfrm>
            <a:off x="2342147" y="3429000"/>
            <a:ext cx="7877226" cy="3331028"/>
            <a:chOff x="2342147" y="3429000"/>
            <a:chExt cx="7877226" cy="33310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8F0BEE-55EB-ADAA-F2D0-E11C5E8E8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2147" y="3429000"/>
              <a:ext cx="7772400" cy="33310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1AC141-FDDF-38A9-5B78-53972FDAB590}"/>
                </a:ext>
              </a:extLst>
            </p:cNvPr>
            <p:cNvSpPr txBox="1"/>
            <p:nvPr/>
          </p:nvSpPr>
          <p:spPr>
            <a:xfrm>
              <a:off x="3020291" y="3999032"/>
              <a:ext cx="51261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chr1_44020567_47757518</a:t>
              </a:r>
              <a:endParaRPr lang="en-US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358052-85C0-FD9C-6468-23852D36C103}"/>
                </a:ext>
              </a:extLst>
            </p:cNvPr>
            <p:cNvSpPr txBox="1"/>
            <p:nvPr/>
          </p:nvSpPr>
          <p:spPr>
            <a:xfrm>
              <a:off x="3754582" y="5253156"/>
              <a:ext cx="51261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chr2_201677542_203951659</a:t>
              </a:r>
              <a:endParaRPr lang="en-US" sz="1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E1C221-5717-98C8-A331-4157FC6F36B9}"/>
                </a:ext>
              </a:extLst>
            </p:cNvPr>
            <p:cNvSpPr txBox="1"/>
            <p:nvPr/>
          </p:nvSpPr>
          <p:spPr>
            <a:xfrm>
              <a:off x="4108602" y="4399918"/>
              <a:ext cx="51261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chr3_194286613_196135651</a:t>
              </a:r>
              <a:endParaRPr lang="en-US" sz="1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D80A2-522C-82D4-2507-701F0188C3DB}"/>
                </a:ext>
              </a:extLst>
            </p:cNvPr>
            <p:cNvSpPr txBox="1"/>
            <p:nvPr/>
          </p:nvSpPr>
          <p:spPr>
            <a:xfrm>
              <a:off x="4407202" y="5223307"/>
              <a:ext cx="51261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chr3_52179438_54975538</a:t>
              </a:r>
              <a:endParaRPr lang="en-US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8421D9-68D3-7C4E-CF27-63CE46AE4910}"/>
                </a:ext>
              </a:extLst>
            </p:cNvPr>
            <p:cNvSpPr txBox="1"/>
            <p:nvPr/>
          </p:nvSpPr>
          <p:spPr>
            <a:xfrm>
              <a:off x="4831586" y="4715475"/>
              <a:ext cx="4564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chr3_88209300_94537986</a:t>
              </a:r>
              <a:endParaRPr lang="en-US" sz="1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5E1F97-9D90-6F7F-A11D-62D75E8400BC}"/>
                </a:ext>
              </a:extLst>
            </p:cNvPr>
            <p:cNvSpPr txBox="1"/>
            <p:nvPr/>
          </p:nvSpPr>
          <p:spPr>
            <a:xfrm>
              <a:off x="5169202" y="4986638"/>
              <a:ext cx="4564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chr4_53515952_55420021</a:t>
              </a:r>
              <a:endParaRPr lang="en-US" sz="1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3E3FB8-8284-14DC-002D-9B49E8C6B360}"/>
                </a:ext>
              </a:extLst>
            </p:cNvPr>
            <p:cNvSpPr txBox="1"/>
            <p:nvPr/>
          </p:nvSpPr>
          <p:spPr>
            <a:xfrm>
              <a:off x="5608897" y="5069418"/>
              <a:ext cx="4564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chr6_95271417_96990379</a:t>
              </a:r>
              <a:endParaRPr lang="en-US" sz="1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6B49B7-5795-5ABE-D077-6D7610424107}"/>
                </a:ext>
              </a:extLst>
            </p:cNvPr>
            <p:cNvSpPr txBox="1"/>
            <p:nvPr/>
          </p:nvSpPr>
          <p:spPr>
            <a:xfrm>
              <a:off x="5898398" y="5000635"/>
              <a:ext cx="456471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chr7_2640020_3986377</a:t>
              </a:r>
              <a:endParaRPr lang="en-US" sz="1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16585D-6F54-8318-E94E-EE576F1A38CC}"/>
                </a:ext>
              </a:extLst>
            </p:cNvPr>
            <p:cNvSpPr txBox="1"/>
            <p:nvPr/>
          </p:nvSpPr>
          <p:spPr>
            <a:xfrm>
              <a:off x="6283401" y="4755318"/>
              <a:ext cx="4564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chr7_134051635_135906335</a:t>
              </a:r>
              <a:endParaRPr lang="en-US" sz="1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701A4D-A1D6-A1F4-F853-90AC57010BD4}"/>
                </a:ext>
              </a:extLst>
            </p:cNvPr>
            <p:cNvSpPr txBox="1"/>
            <p:nvPr/>
          </p:nvSpPr>
          <p:spPr>
            <a:xfrm>
              <a:off x="6893742" y="5111776"/>
              <a:ext cx="4564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chr8_122656841_124810390</a:t>
              </a:r>
              <a:endParaRPr lang="en-US" sz="1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1E3C7B-6027-F3F2-9C5A-0D6989DBB793}"/>
                </a:ext>
              </a:extLst>
            </p:cNvPr>
            <p:cNvSpPr txBox="1"/>
            <p:nvPr/>
          </p:nvSpPr>
          <p:spPr>
            <a:xfrm>
              <a:off x="7401263" y="5135657"/>
              <a:ext cx="54104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chr11_110348807_112120989</a:t>
              </a:r>
              <a:endParaRPr lang="en-US" sz="1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03AF8C-57F6-F8C9-CC00-4705DE3BFBA5}"/>
                </a:ext>
              </a:extLst>
            </p:cNvPr>
            <p:cNvSpPr txBox="1"/>
            <p:nvPr/>
          </p:nvSpPr>
          <p:spPr>
            <a:xfrm>
              <a:off x="7774611" y="3466620"/>
              <a:ext cx="51261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chr12_105830574_109677898</a:t>
              </a:r>
              <a:endParaRPr lang="en-US" sz="1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09F3CF-6345-C682-B616-D749F9C35FC2}"/>
                </a:ext>
              </a:extLst>
            </p:cNvPr>
            <p:cNvSpPr txBox="1"/>
            <p:nvPr/>
          </p:nvSpPr>
          <p:spPr>
            <a:xfrm>
              <a:off x="8072482" y="4909207"/>
              <a:ext cx="51261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chr12_132283870_133264718</a:t>
              </a:r>
              <a:endParaRPr lang="en-US" sz="1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1452D7-18DF-FB90-C389-4BF5FA0940F7}"/>
                </a:ext>
              </a:extLst>
            </p:cNvPr>
            <p:cNvSpPr txBox="1"/>
            <p:nvPr/>
          </p:nvSpPr>
          <p:spPr>
            <a:xfrm>
              <a:off x="8452756" y="4047433"/>
              <a:ext cx="51261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chr15_38036498_39914612</a:t>
              </a:r>
              <a:endParaRPr lang="en-US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FA0CF5-5AA0-5F70-7711-162DBE09FC4A}"/>
                </a:ext>
              </a:extLst>
            </p:cNvPr>
            <p:cNvSpPr txBox="1"/>
            <p:nvPr/>
          </p:nvSpPr>
          <p:spPr>
            <a:xfrm>
              <a:off x="8794751" y="5129218"/>
              <a:ext cx="51261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chr16_86782214_88382277</a:t>
              </a:r>
              <a:endParaRPr lang="en-US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8C8892A-CA2E-EE98-9C59-7A47531A66B3}"/>
                </a:ext>
              </a:extLst>
            </p:cNvPr>
            <p:cNvSpPr txBox="1"/>
            <p:nvPr/>
          </p:nvSpPr>
          <p:spPr>
            <a:xfrm>
              <a:off x="9262918" y="5340094"/>
              <a:ext cx="51261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chr17_76862119_79415165</a:t>
              </a:r>
              <a:endParaRPr lang="en-US" sz="10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93B54A-85AD-F950-DE09-F9730BDF77E4}"/>
                </a:ext>
              </a:extLst>
            </p:cNvPr>
            <p:cNvSpPr txBox="1"/>
            <p:nvPr/>
          </p:nvSpPr>
          <p:spPr>
            <a:xfrm>
              <a:off x="9706756" y="5188287"/>
              <a:ext cx="51261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effectLst/>
                  <a:latin typeface="system-ui"/>
                </a:rPr>
                <a:t>chr20_40697409_42726168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30897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200</Words>
  <Application>Microsoft Macintosh PowerPoint</Application>
  <PresentationFormat>Widescreen</PresentationFormat>
  <Paragraphs>97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system-ui</vt:lpstr>
      <vt:lpstr>Aptos</vt:lpstr>
      <vt:lpstr>Aptos Display</vt:lpstr>
      <vt:lpstr>Arial</vt:lpstr>
      <vt:lpstr>Office Theme</vt:lpstr>
      <vt:lpstr>Comparison between GWAS sumstats and Finemapping results</vt:lpstr>
      <vt:lpstr>AD1</vt:lpstr>
      <vt:lpstr>AD2</vt:lpstr>
      <vt:lpstr>Aging1</vt:lpstr>
      <vt:lpstr>SuSiE PIP plot for Aging1 , chr14_53697988_56126490 </vt:lpstr>
      <vt:lpstr>Aging2</vt:lpstr>
      <vt:lpstr>Aging3</vt:lpstr>
      <vt:lpstr>Aging4</vt:lpstr>
      <vt:lpstr>Aging5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Li, Ruixi</dc:creator>
  <cp:lastModifiedBy>Li, Ruixi</cp:lastModifiedBy>
  <cp:revision>4</cp:revision>
  <dcterms:created xsi:type="dcterms:W3CDTF">2025-05-05T03:56:11Z</dcterms:created>
  <dcterms:modified xsi:type="dcterms:W3CDTF">2025-05-06T00:31:14Z</dcterms:modified>
</cp:coreProperties>
</file>